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E341B-BACD-442F-85CA-B48E99C8A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2BA0E-98AD-4ECA-97AA-95134499F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4D051-B16B-41B8-B1A4-DB7AD4D6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7104D-77F1-446F-84E2-C19AC123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A15AD-3223-4F60-BC51-6CCED635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5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A6F7-E0BB-4CE1-8F4C-824E91CA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C6BE1-9E73-426A-9E27-57A3130A5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72E3F-F264-40D9-B307-C530C489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8196E-522B-4C73-87FD-A3153B53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C757B-FEBD-4DC9-AFBE-FB1ACDFF5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82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411ED-21F4-4594-ACFA-E4E8E0EE4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EA7FF-171B-4C4D-B319-1C6DCDD5E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71101-6922-416C-AB38-31888F67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E5F6B-0A58-4BA9-A643-F53ECF25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66AD8-8DF8-4EEF-9B81-BBE60D98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21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FD0A-0C3C-4C62-A893-00EFA5DDE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3EFF-AB90-4759-A400-DED129627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8144-EEE4-4B5C-BE71-2244241E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DCE74-B18D-4500-BE9A-2D45A57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3CC37-5896-4534-910E-1071E81D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6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9F6A-7679-4DCC-8469-D55081811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9E81C-F593-4C8D-9B3A-677A31966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3B810-6FC3-43CC-A448-7AA23941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C9D39-5EF8-4450-8CB6-41BF5D0D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0296-B121-4399-BF02-2FE578B8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CDBA-6D97-47F7-98A6-C1E5AF86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6A45A-1F26-4E2F-9D4C-116458B97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56AC7-1EE6-4E56-8E3B-BE6E5C40C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A284C-2F64-422A-AA31-8660DCA2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BD371-BF5C-4F94-B259-7E584D0D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2E958-0AF3-4CC4-B048-0D14A7E1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5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A5F3-0BAA-4325-ACF1-B2C9BC2F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56489-FA45-4CBF-AB18-3F815D1A1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AE04E-B16F-40C3-800A-6C92577BD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4393-25C9-4ABB-B898-2A8564108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30BCB-56D2-4084-A0D6-734EB62D5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F4C5AD-12A1-4751-9AC1-D78BB7C3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7CF09-E6D7-43D6-B8C3-5CF34D8A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3B2A9-7F30-410F-9200-E5CF4F31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1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29B9-F178-4982-9107-44D91C3A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015A20-AF00-43D7-9F4F-D161657D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4AAE0-CD21-4A75-93A1-20357F9B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30460-2688-4BD9-BAF7-FF4B9A54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85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D4840-4550-4668-8C8D-443334A9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E1DD8-8A61-4E1C-9F55-C6C7EA0F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BEABE-E66E-438B-A863-E0B4C862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7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5B21-EF27-4A38-94CD-8E35E4CCC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C61F-DAB5-48F5-9DA1-C6D19BF6F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1B17B-7667-4157-BF14-B09575547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09791-F3FD-4AED-B102-08215AFDC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F1D96-273D-4760-AAAA-FDAE20D0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1A708-D897-46CE-B86E-D3207B3E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1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7322-3390-40B2-BDDF-58425EEF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3461B-7EFF-4BBB-B24F-81870943D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C5D38-CE03-4464-9B85-71224CBDD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D00A8-5238-4FCF-9ABA-3CE43EA9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69900-FC4D-4B2D-8D9A-260B0471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E558C-8354-4FAB-82DE-E6664A5F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9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3D5A6-FA13-49CE-A0A6-CA8FDE38B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7483E-AF9F-4C27-A619-8821436AD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F80E6-7800-4765-94B7-E426FAFE3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4740B-A0FF-4FAA-BE84-01C776BC352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11CB2-AC5A-43DC-8C68-CD991605A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3D205-CA6B-4816-9072-CB5370B88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E705C-E696-4330-A62E-28DDE3437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E88AA-8FB2-46A1-B915-0D7F7ACF105A}"/>
              </a:ext>
            </a:extLst>
          </p:cNvPr>
          <p:cNvPicPr/>
          <p:nvPr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32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C45C7D-9D84-43AE-BB6D-2865AAEE2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5100" dirty="0">
                <a:solidFill>
                  <a:srgbClr val="FFFFFF"/>
                </a:solidFill>
              </a:rPr>
              <a:t>Disabled? How have people with learning disabilities been seen by the societies in which they live?</a:t>
            </a:r>
          </a:p>
        </p:txBody>
      </p:sp>
    </p:spTree>
    <p:extLst>
      <p:ext uri="{BB962C8B-B14F-4D97-AF65-F5344CB8AC3E}">
        <p14:creationId xmlns:p14="http://schemas.microsoft.com/office/powerpoint/2010/main" val="3305459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48B-2635-485D-A800-066CBEEA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000" dirty="0"/>
            </a:br>
            <a:r>
              <a:rPr lang="en-GB" sz="2800" b="1" dirty="0"/>
              <a:t>Lesson 5: What do Fanny and Thomas’ stories reveal about how far people with learning disabilities were included in 18</a:t>
            </a:r>
            <a:r>
              <a:rPr lang="en-GB" sz="2800" b="1" baseline="30000" dirty="0"/>
              <a:t>th</a:t>
            </a:r>
            <a:r>
              <a:rPr lang="en-GB" sz="2800" b="1" dirty="0"/>
              <a:t> century society?</a:t>
            </a:r>
            <a:br>
              <a:rPr lang="en-GB" dirty="0"/>
            </a:b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58110A-808E-4332-9BAF-5F5F3FCE29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70446"/>
            <a:ext cx="5151783" cy="38075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B149B1-E1EE-4D6D-B46F-985CF69DE3D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20" y="1797133"/>
            <a:ext cx="5045763" cy="398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0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68317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sz="3600" dirty="0"/>
            </a:br>
            <a:r>
              <a:rPr lang="en-GB" sz="3100" b="1" dirty="0"/>
              <a:t>Lesson 5: What do Fanny and Thomas’ stories reveal about how far people with learning disabilities were included in 18</a:t>
            </a:r>
            <a:r>
              <a:rPr lang="en-GB" sz="3100" b="1" baseline="30000" dirty="0"/>
              <a:t>th</a:t>
            </a:r>
            <a:r>
              <a:rPr lang="en-GB" sz="3100" b="1" dirty="0"/>
              <a:t> century society?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2347327"/>
            <a:ext cx="2647122" cy="3401321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b="1" dirty="0"/>
              <a:t>Words</a:t>
            </a:r>
          </a:p>
          <a:p>
            <a:pPr marL="0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600" dirty="0"/>
              <a:t>Conspirator</a:t>
            </a:r>
          </a:p>
          <a:p>
            <a:pPr marL="0" indent="0">
              <a:buNone/>
            </a:pPr>
            <a:r>
              <a:rPr lang="en-GB" sz="2600" dirty="0"/>
              <a:t>Reluctant</a:t>
            </a:r>
          </a:p>
          <a:p>
            <a:pPr marL="0" indent="0">
              <a:buNone/>
            </a:pPr>
            <a:r>
              <a:rPr lang="en-GB" sz="2600" dirty="0"/>
              <a:t>Annulled</a:t>
            </a:r>
          </a:p>
          <a:p>
            <a:pPr marL="0" indent="0">
              <a:buNone/>
            </a:pPr>
            <a:r>
              <a:rPr lang="en-GB" sz="2600" dirty="0"/>
              <a:t>Alibis</a:t>
            </a:r>
          </a:p>
          <a:p>
            <a:pPr marL="0" indent="0">
              <a:buNone/>
            </a:pPr>
            <a:r>
              <a:rPr lang="en-GB" sz="2600" dirty="0"/>
              <a:t>Perjury</a:t>
            </a:r>
          </a:p>
          <a:p>
            <a:pPr marL="0" indent="0">
              <a:buNone/>
            </a:pPr>
            <a:r>
              <a:rPr lang="en-GB" sz="2600" dirty="0"/>
              <a:t>Collude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4161182" y="2347327"/>
            <a:ext cx="740796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Why did Bowerman wish to marry Fanny </a:t>
            </a:r>
            <a:r>
              <a:rPr lang="en-GB" sz="2400" dirty="0" err="1"/>
              <a:t>Furst</a:t>
            </a:r>
            <a:r>
              <a:rPr lang="en-GB" sz="2400" dirty="0"/>
              <a:t>?</a:t>
            </a:r>
          </a:p>
          <a:p>
            <a:r>
              <a:rPr lang="en-GB" sz="2400" dirty="0"/>
              <a:t>How do we know her mother cared for her?</a:t>
            </a:r>
          </a:p>
          <a:p>
            <a:r>
              <a:rPr lang="en-GB" sz="2400" dirty="0"/>
              <a:t>What did the legal system do?</a:t>
            </a:r>
          </a:p>
          <a:p>
            <a:r>
              <a:rPr lang="en-GB" sz="2400" dirty="0"/>
              <a:t>Why had Fanny’s mother been reluctant to have her declared a legal idiot?</a:t>
            </a:r>
          </a:p>
          <a:p>
            <a:r>
              <a:rPr lang="en-GB" sz="2400" dirty="0"/>
              <a:t>Did Thomas take part in the riot?</a:t>
            </a:r>
          </a:p>
          <a:p>
            <a:r>
              <a:rPr lang="en-GB" sz="2400" dirty="0"/>
              <a:t>Why did his friends and family lie to protect him?</a:t>
            </a:r>
          </a:p>
          <a:p>
            <a:r>
              <a:rPr lang="en-GB" sz="2400" dirty="0"/>
              <a:t>Why was Thomas released back to his community?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7873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48B-2635-485D-A800-066CBEEA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000" dirty="0"/>
            </a:br>
            <a:br>
              <a:rPr lang="en-GB" sz="3000" dirty="0"/>
            </a:br>
            <a:r>
              <a:rPr lang="en-GB" sz="2800" b="1" dirty="0"/>
              <a:t>Lesson 6: Why did 19</a:t>
            </a:r>
            <a:r>
              <a:rPr lang="en-GB" sz="2800" b="1" baseline="30000" dirty="0"/>
              <a:t>th </a:t>
            </a:r>
            <a:r>
              <a:rPr lang="en-GB" sz="2800" b="1" dirty="0"/>
              <a:t>and 20</a:t>
            </a:r>
            <a:r>
              <a:rPr lang="en-GB" sz="2800" b="1" baseline="30000" dirty="0"/>
              <a:t>th</a:t>
            </a:r>
            <a:r>
              <a:rPr lang="en-GB" sz="2800" b="1" dirty="0"/>
              <a:t> century societies lock away people with learning disabilities?</a:t>
            </a:r>
            <a:br>
              <a:rPr lang="en-GB" dirty="0"/>
            </a:br>
            <a:br>
              <a:rPr lang="en-GB" dirty="0"/>
            </a:b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B6A181-DC21-4F4A-989E-A38C89A254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8156"/>
            <a:ext cx="5257800" cy="25444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8AAEF8-4BD4-433F-9FFD-F74364D11EF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61" y="2271814"/>
            <a:ext cx="4193581" cy="295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55065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sz="3600" dirty="0"/>
            </a:br>
            <a:r>
              <a:rPr lang="en-GB" sz="3100" b="1" dirty="0"/>
              <a:t>Lesson 6: Why did 19</a:t>
            </a:r>
            <a:r>
              <a:rPr lang="en-GB" sz="3100" b="1" baseline="30000" dirty="0"/>
              <a:t>th </a:t>
            </a:r>
            <a:r>
              <a:rPr lang="en-GB" sz="3100" b="1" dirty="0"/>
              <a:t>and 20</a:t>
            </a:r>
            <a:r>
              <a:rPr lang="en-GB" sz="3100" b="1" baseline="30000" dirty="0"/>
              <a:t>th</a:t>
            </a:r>
            <a:r>
              <a:rPr lang="en-GB" sz="3100" b="1" dirty="0"/>
              <a:t> century societies lock away people with learning disabilities?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2002770"/>
            <a:ext cx="2647122" cy="4093428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b="1" dirty="0"/>
              <a:t>Words</a:t>
            </a:r>
          </a:p>
          <a:p>
            <a:pPr marL="0" indent="0">
              <a:buNone/>
            </a:pPr>
            <a:endParaRPr lang="en-GB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800" dirty="0"/>
              <a:t>Hierarchical</a:t>
            </a:r>
          </a:p>
          <a:p>
            <a:pPr marL="0" indent="0">
              <a:buNone/>
            </a:pPr>
            <a:r>
              <a:rPr lang="en-GB" sz="3800" dirty="0"/>
              <a:t>Natural selection</a:t>
            </a:r>
          </a:p>
          <a:p>
            <a:pPr marL="0" indent="0">
              <a:buNone/>
            </a:pPr>
            <a:r>
              <a:rPr lang="en-GB" sz="3800" dirty="0"/>
              <a:t>Great chain of being</a:t>
            </a:r>
          </a:p>
          <a:p>
            <a:pPr marL="0" indent="0">
              <a:buNone/>
            </a:pPr>
            <a:r>
              <a:rPr lang="en-GB" sz="3800" dirty="0"/>
              <a:t>Evolution</a:t>
            </a:r>
          </a:p>
          <a:p>
            <a:pPr marL="0" indent="0">
              <a:buNone/>
            </a:pPr>
            <a:r>
              <a:rPr lang="en-GB" sz="3800" dirty="0"/>
              <a:t>Unimprovable</a:t>
            </a:r>
          </a:p>
          <a:p>
            <a:pPr marL="0" indent="0">
              <a:buNone/>
            </a:pPr>
            <a:r>
              <a:rPr lang="en-GB" sz="3800" dirty="0"/>
              <a:t>Inferior</a:t>
            </a:r>
          </a:p>
          <a:p>
            <a:pPr marL="0" indent="0">
              <a:buNone/>
            </a:pPr>
            <a:r>
              <a:rPr lang="en-GB" sz="3800" dirty="0"/>
              <a:t>Asylum</a:t>
            </a:r>
          </a:p>
          <a:p>
            <a:pPr marL="0" indent="0">
              <a:buNone/>
            </a:pPr>
            <a:r>
              <a:rPr lang="en-GB" sz="3800" dirty="0"/>
              <a:t>Colony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4051852" y="2002770"/>
            <a:ext cx="740796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400" b="1" dirty="0"/>
          </a:p>
          <a:p>
            <a:r>
              <a:rPr lang="en-GB" sz="2400" dirty="0"/>
              <a:t>Why did Charles Darwin’s ideas lead to more exclusionary attitudes towards people with learning disabilities?</a:t>
            </a:r>
          </a:p>
          <a:p>
            <a:endParaRPr lang="en-GB" sz="2400" dirty="0"/>
          </a:p>
          <a:p>
            <a:r>
              <a:rPr lang="en-GB" sz="2400" dirty="0"/>
              <a:t>Where were people with learning disabilities increasingly placed?</a:t>
            </a:r>
          </a:p>
          <a:p>
            <a:endParaRPr lang="en-GB" sz="2400" dirty="0"/>
          </a:p>
          <a:p>
            <a:r>
              <a:rPr lang="en-GB" sz="2400" dirty="0"/>
              <a:t>Why did incarceration make people with learning disabilities more vulnerable?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4454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48B-2635-485D-A800-066CBEEA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000" dirty="0"/>
            </a:br>
            <a:r>
              <a:rPr lang="en-GB" sz="3000" b="1" dirty="0"/>
              <a:t>Lesson 7: Why did some societies in the 20</a:t>
            </a:r>
            <a:r>
              <a:rPr lang="en-GB" sz="3000" b="1" baseline="30000" dirty="0"/>
              <a:t>th</a:t>
            </a:r>
            <a:r>
              <a:rPr lang="en-GB" sz="3000" b="1" dirty="0"/>
              <a:t> century try to get rid of people with learning disabilities?</a:t>
            </a:r>
            <a:br>
              <a:rPr lang="en-GB" dirty="0"/>
            </a:b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ED0A5-5AA2-4147-A491-146E660927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2197"/>
            <a:ext cx="4303643" cy="35967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A5B3D1-8FC3-41A1-8823-85B5E890B19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22197"/>
            <a:ext cx="4811256" cy="343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15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2" y="192846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sz="3600" dirty="0"/>
            </a:br>
            <a:r>
              <a:rPr lang="en-GB" sz="3600" dirty="0"/>
              <a:t>Lesson 7: Why did some societies in the 20</a:t>
            </a:r>
            <a:r>
              <a:rPr lang="en-GB" sz="3600" baseline="30000" dirty="0"/>
              <a:t>th</a:t>
            </a:r>
            <a:r>
              <a:rPr lang="en-GB" sz="3600" dirty="0"/>
              <a:t> century try to get rid of people with learning disabilities?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830492"/>
            <a:ext cx="2647122" cy="40934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Words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/>
              <a:t>Eugenics</a:t>
            </a:r>
          </a:p>
          <a:p>
            <a:pPr marL="0" indent="0">
              <a:buNone/>
            </a:pPr>
            <a:r>
              <a:rPr lang="en-GB" sz="2400" dirty="0"/>
              <a:t>Urbanised</a:t>
            </a:r>
          </a:p>
          <a:p>
            <a:pPr marL="0" indent="0">
              <a:buNone/>
            </a:pPr>
            <a:r>
              <a:rPr lang="en-GB" sz="2400" dirty="0"/>
              <a:t>Sterilisation</a:t>
            </a:r>
          </a:p>
          <a:p>
            <a:pPr marL="0" indent="0">
              <a:buNone/>
            </a:pPr>
            <a:r>
              <a:rPr lang="en-GB" sz="2400" dirty="0"/>
              <a:t>Condolence</a:t>
            </a:r>
          </a:p>
          <a:p>
            <a:pPr marL="0" indent="0">
              <a:buNone/>
            </a:pPr>
            <a:r>
              <a:rPr lang="en-GB" sz="2400" dirty="0"/>
              <a:t>Propaganda</a:t>
            </a:r>
          </a:p>
          <a:p>
            <a:pPr marL="0" indent="0">
              <a:buNone/>
            </a:pPr>
            <a:r>
              <a:rPr lang="en-GB" sz="2400" dirty="0"/>
              <a:t>Discredited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4253947" y="1684719"/>
            <a:ext cx="740796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400" b="1" dirty="0"/>
          </a:p>
          <a:p>
            <a:r>
              <a:rPr lang="en-GB" sz="2400" dirty="0"/>
              <a:t>What did Eugenic Societies aim to do?</a:t>
            </a:r>
          </a:p>
          <a:p>
            <a:endParaRPr lang="en-GB" sz="2400" dirty="0"/>
          </a:p>
          <a:p>
            <a:r>
              <a:rPr lang="en-GB" sz="2400" dirty="0"/>
              <a:t>Why was there growing belief people with learning disabilities should not exist?</a:t>
            </a:r>
          </a:p>
          <a:p>
            <a:endParaRPr lang="en-GB" sz="2400" dirty="0"/>
          </a:p>
          <a:p>
            <a:r>
              <a:rPr lang="en-GB" sz="2400" dirty="0"/>
              <a:t>What happened to people with learning disabilities in Germany?</a:t>
            </a:r>
          </a:p>
          <a:p>
            <a:endParaRPr lang="en-GB" sz="2400" dirty="0"/>
          </a:p>
          <a:p>
            <a:r>
              <a:rPr lang="en-GB" sz="2400" dirty="0"/>
              <a:t>How did the discovery of what happened in Germany end mainstream support for eugenics</a:t>
            </a: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427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48B-2635-485D-A800-066CBEEA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600" dirty="0"/>
            </a:br>
            <a:br>
              <a:rPr lang="en-GB" sz="3200" dirty="0"/>
            </a:br>
            <a:r>
              <a:rPr lang="en-GB" sz="3200" dirty="0"/>
              <a:t>Lesson 8: Back in the community? – how included are people with learning disabilities now?</a:t>
            </a:r>
            <a:br>
              <a:rPr lang="en-GB" sz="3200" dirty="0"/>
            </a:br>
            <a:br>
              <a:rPr lang="en-GB" dirty="0"/>
            </a:b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BE2406-7EF6-44EB-90B9-A3517B2B57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83" y="2076436"/>
            <a:ext cx="3998678" cy="33834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32BF8D-9A01-44CA-AC7A-D9980B7052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321" y="2076435"/>
            <a:ext cx="4575437" cy="338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5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48B-2635-485D-A800-066CBEEA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600" dirty="0"/>
            </a:br>
            <a:br>
              <a:rPr lang="en-GB" sz="3600" dirty="0"/>
            </a:br>
            <a:r>
              <a:rPr lang="en-GB" sz="3200" dirty="0"/>
              <a:t>Lesson 8: Back in the community? – how included are people with learning disabilities now?</a:t>
            </a:r>
            <a:br>
              <a:rPr lang="en-GB" dirty="0"/>
            </a:br>
            <a:br>
              <a:rPr lang="en-GB" dirty="0"/>
            </a:b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C6D66A-2FD6-42B1-AC33-D5A90CD7FA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226" y="1921566"/>
            <a:ext cx="6387548" cy="423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1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20609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sz="3600" dirty="0"/>
            </a:br>
            <a:r>
              <a:rPr lang="en-GB" sz="3600" dirty="0"/>
              <a:t>Lesson 8: Back into the community – how included are people with learning disabilities now?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1697970"/>
            <a:ext cx="2647122" cy="40934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Words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/>
              <a:t>Ineducable</a:t>
            </a:r>
          </a:p>
          <a:p>
            <a:pPr marL="0" indent="0">
              <a:buNone/>
            </a:pPr>
            <a:r>
              <a:rPr lang="en-GB" sz="2400" dirty="0"/>
              <a:t>Scandal</a:t>
            </a:r>
          </a:p>
          <a:p>
            <a:pPr marL="0" indent="0">
              <a:buNone/>
            </a:pPr>
            <a:r>
              <a:rPr lang="en-GB" sz="2400" dirty="0"/>
              <a:t>Lurk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4174435" y="1697970"/>
            <a:ext cx="74079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400" b="1" dirty="0"/>
          </a:p>
          <a:p>
            <a:r>
              <a:rPr lang="en-GB" sz="2400" dirty="0"/>
              <a:t>Why did conditions in NHS hospitals for people with learning disabilities shock the public?</a:t>
            </a:r>
          </a:p>
          <a:p>
            <a:endParaRPr lang="en-GB" sz="2400" dirty="0"/>
          </a:p>
          <a:p>
            <a:r>
              <a:rPr lang="en-GB" sz="2400" dirty="0"/>
              <a:t>Why were some children with learning disabilities refused education?</a:t>
            </a:r>
          </a:p>
          <a:p>
            <a:endParaRPr lang="en-GB" sz="2400" dirty="0"/>
          </a:p>
          <a:p>
            <a:r>
              <a:rPr lang="en-GB" sz="2400" dirty="0"/>
              <a:t>Why did attitudes begin to change?</a:t>
            </a:r>
          </a:p>
          <a:p>
            <a:endParaRPr lang="en-GB" sz="2400" dirty="0"/>
          </a:p>
          <a:p>
            <a:r>
              <a:rPr lang="en-GB" sz="2400" dirty="0"/>
              <a:t>What evidence is there that people with learning disabilities are still not fully included in society?</a:t>
            </a:r>
          </a:p>
        </p:txBody>
      </p:sp>
    </p:spTree>
    <p:extLst>
      <p:ext uri="{BB962C8B-B14F-4D97-AF65-F5344CB8AC3E}">
        <p14:creationId xmlns:p14="http://schemas.microsoft.com/office/powerpoint/2010/main" val="422802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B3B78D-0E76-4940-9410-7F8311A61DD3}"/>
              </a:ext>
            </a:extLst>
          </p:cNvPr>
          <p:cNvPicPr/>
          <p:nvPr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32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Lesson 1: Why learn the history of people with learning disabilities?</a:t>
            </a:r>
          </a:p>
        </p:txBody>
      </p:sp>
    </p:spTree>
    <p:extLst>
      <p:ext uri="{BB962C8B-B14F-4D97-AF65-F5344CB8AC3E}">
        <p14:creationId xmlns:p14="http://schemas.microsoft.com/office/powerpoint/2010/main" val="1743934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3" y="259108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Lesson 1: What is this enquiry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3" y="1711222"/>
            <a:ext cx="2342322" cy="3080095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Words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Disability</a:t>
            </a:r>
          </a:p>
          <a:p>
            <a:pPr marL="0" indent="0">
              <a:buNone/>
            </a:pPr>
            <a:r>
              <a:rPr lang="en-GB" sz="2400" dirty="0"/>
              <a:t>Vulnerable</a:t>
            </a:r>
          </a:p>
          <a:p>
            <a:pPr marL="0" indent="0">
              <a:buNone/>
            </a:pPr>
            <a:r>
              <a:rPr lang="en-GB" sz="2400" dirty="0"/>
              <a:t>Inclusion</a:t>
            </a:r>
          </a:p>
          <a:p>
            <a:pPr marL="0" indent="0">
              <a:buNone/>
            </a:pPr>
            <a:r>
              <a:rPr lang="en-GB" sz="2400" dirty="0"/>
              <a:t>Exclusion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3737112" y="1711222"/>
            <a:ext cx="740796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400" dirty="0"/>
          </a:p>
          <a:p>
            <a:r>
              <a:rPr lang="en-GB" sz="2400" dirty="0"/>
              <a:t>What is a learning disability?</a:t>
            </a:r>
          </a:p>
          <a:p>
            <a:endParaRPr lang="en-GB" sz="2400" dirty="0"/>
          </a:p>
          <a:p>
            <a:r>
              <a:rPr lang="en-GB" sz="2400" dirty="0"/>
              <a:t>Why do some people have learning disabilities?</a:t>
            </a:r>
          </a:p>
          <a:p>
            <a:endParaRPr lang="en-GB" sz="2400" dirty="0"/>
          </a:p>
          <a:p>
            <a:r>
              <a:rPr lang="en-GB" sz="2400" dirty="0"/>
              <a:t>What makes it difficult to define learning disability?</a:t>
            </a:r>
          </a:p>
          <a:p>
            <a:endParaRPr lang="en-GB" sz="2400" dirty="0"/>
          </a:p>
          <a:p>
            <a:r>
              <a:rPr lang="en-GB" sz="2400" dirty="0"/>
              <a:t>What makes it difficult to learn about the experiences of</a:t>
            </a:r>
          </a:p>
          <a:p>
            <a:r>
              <a:rPr lang="en-GB" sz="2400" dirty="0"/>
              <a:t>people with learning disabilities who lived in the past?</a:t>
            </a:r>
          </a:p>
          <a:p>
            <a:pPr marL="514350" indent="-51435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1741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000" dirty="0"/>
            </a:br>
            <a:br>
              <a:rPr lang="en-GB" sz="3100" dirty="0"/>
            </a:br>
            <a:r>
              <a:rPr lang="en-GB" sz="3100" b="1" dirty="0">
                <a:latin typeface="+mn-lt"/>
              </a:rPr>
              <a:t>Lesson 2: How far were people with learning disabilities included in the prehistoric period?</a:t>
            </a:r>
            <a:br>
              <a:rPr lang="en-GB" sz="3100" dirty="0"/>
            </a:br>
            <a:br>
              <a:rPr lang="en-GB" dirty="0"/>
            </a:b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E1705B-BFB7-4F9E-A156-6B6B0338E3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8" y="2012457"/>
            <a:ext cx="4737653" cy="32463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B4DB32-65A7-4686-90DB-F2549482D87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844" y="2012457"/>
            <a:ext cx="4583956" cy="324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0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000" dirty="0"/>
            </a:br>
            <a:r>
              <a:rPr lang="en-GB" sz="3100" b="1" dirty="0"/>
              <a:t>Lesson 2: How far were people with learning disabilities included in the prehistoric period?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565"/>
            <a:ext cx="2647122" cy="3080095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Words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Prehistoric</a:t>
            </a:r>
          </a:p>
          <a:p>
            <a:pPr marL="0" indent="0">
              <a:buNone/>
            </a:pPr>
            <a:r>
              <a:rPr lang="en-GB" sz="2400" dirty="0"/>
              <a:t>Craniosynostosis</a:t>
            </a:r>
          </a:p>
          <a:p>
            <a:pPr marL="0" indent="0">
              <a:buNone/>
            </a:pPr>
            <a:r>
              <a:rPr lang="en-GB" sz="2400" dirty="0"/>
              <a:t>Congenital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3945835" y="2089565"/>
            <a:ext cx="740796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800" dirty="0"/>
          </a:p>
          <a:p>
            <a:r>
              <a:rPr lang="en-GB" sz="2400" dirty="0"/>
              <a:t>When was the prehistoric period?</a:t>
            </a:r>
          </a:p>
          <a:p>
            <a:endParaRPr lang="en-GB" sz="2400" dirty="0"/>
          </a:p>
          <a:p>
            <a:r>
              <a:rPr lang="en-GB" sz="2400" dirty="0"/>
              <a:t>Why might a learning disability been a problem for people living at this time?</a:t>
            </a:r>
          </a:p>
          <a:p>
            <a:endParaRPr lang="en-GB" sz="2400" dirty="0"/>
          </a:p>
          <a:p>
            <a:r>
              <a:rPr lang="en-GB" sz="2400" dirty="0"/>
              <a:t>What does the skull with craniosynostosis suggest about how people with learning disabilities may have been included in prehistoric communities?</a:t>
            </a:r>
          </a:p>
          <a:p>
            <a:pPr marL="514350" indent="-51435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7112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000" dirty="0"/>
            </a:br>
            <a:br>
              <a:rPr lang="en-GB" sz="4000" dirty="0"/>
            </a:br>
            <a:r>
              <a:rPr lang="en-GB" sz="3100" b="1" dirty="0"/>
              <a:t>Lesson 3: Did Ancient Societies exclude people with learning disabilities?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266C-C357-44F6-B892-49477A5534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36" y="1840147"/>
            <a:ext cx="4132842" cy="454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1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3100" b="1" dirty="0"/>
            </a:br>
            <a:r>
              <a:rPr lang="en-GB" sz="3100" b="1" dirty="0"/>
              <a:t>Lesson 3: Did ancient societies exclude people with learning disabilities?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22"/>
            <a:ext cx="2647122" cy="3401321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Words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Divine</a:t>
            </a:r>
          </a:p>
          <a:p>
            <a:pPr marL="0" indent="0">
              <a:buNone/>
            </a:pPr>
            <a:r>
              <a:rPr lang="en-GB" sz="2400" dirty="0"/>
              <a:t>Tolerant</a:t>
            </a:r>
          </a:p>
          <a:p>
            <a:pPr marL="0" indent="0">
              <a:buNone/>
            </a:pPr>
            <a:r>
              <a:rPr lang="en-GB" sz="2400" dirty="0"/>
              <a:t>Expose(</a:t>
            </a:r>
            <a:r>
              <a:rPr lang="en-GB" sz="2400" dirty="0" err="1"/>
              <a:t>ure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/>
              <a:t>Infanticide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3737112" y="1711222"/>
            <a:ext cx="7407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400" dirty="0"/>
          </a:p>
          <a:p>
            <a:r>
              <a:rPr lang="en-GB" sz="2400" dirty="0"/>
              <a:t>What did Ancient Greece laws say should happen to ‘imperfect’ babies?</a:t>
            </a:r>
          </a:p>
          <a:p>
            <a:endParaRPr lang="en-GB" sz="2400" dirty="0"/>
          </a:p>
          <a:p>
            <a:r>
              <a:rPr lang="en-GB" sz="2400" dirty="0"/>
              <a:t>Why might people considered to have learning disabilities today not been noticed in ancient societies?</a:t>
            </a:r>
          </a:p>
          <a:p>
            <a:endParaRPr lang="en-GB" sz="2400" dirty="0"/>
          </a:p>
          <a:p>
            <a:r>
              <a:rPr lang="en-GB" sz="2400" dirty="0"/>
              <a:t>What caused attitudes towards disability to change?</a:t>
            </a:r>
          </a:p>
        </p:txBody>
      </p:sp>
    </p:spTree>
    <p:extLst>
      <p:ext uri="{BB962C8B-B14F-4D97-AF65-F5344CB8AC3E}">
        <p14:creationId xmlns:p14="http://schemas.microsoft.com/office/powerpoint/2010/main" val="124124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E48B-2635-485D-A800-066CBEEA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Lesson 4: How fully were people with learning disabilities included in medieval and early modern society?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CB3CA9-BA96-442B-98B6-D4012E8B007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4846"/>
            <a:ext cx="3627783" cy="39983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8A7AB6-3D1B-4C7F-949B-04DBE8D24D6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200" y="1723129"/>
            <a:ext cx="4412808" cy="424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9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AE1-E424-4704-AEA9-A5DF8D2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6831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100" b="1" dirty="0"/>
              <a:t>Lesson 4: How fully were people with learning disabilities included in medieval and early modern society?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5E91-4CC7-4ED4-BC97-881BA305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2008740"/>
            <a:ext cx="2647122" cy="3401321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100" b="1" dirty="0"/>
              <a:t>Words</a:t>
            </a:r>
          </a:p>
          <a:p>
            <a:pPr marL="0" indent="0">
              <a:buNone/>
            </a:pPr>
            <a:endParaRPr lang="en-GB" sz="3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100" dirty="0"/>
              <a:t>Idiot</a:t>
            </a:r>
          </a:p>
          <a:p>
            <a:pPr marL="0" indent="0">
              <a:buNone/>
            </a:pPr>
            <a:r>
              <a:rPr lang="en-GB" sz="3100" dirty="0"/>
              <a:t>Monarch</a:t>
            </a:r>
          </a:p>
          <a:p>
            <a:pPr marL="0" indent="0">
              <a:buNone/>
            </a:pPr>
            <a:r>
              <a:rPr lang="en-GB" sz="3100" dirty="0"/>
              <a:t>Guardian</a:t>
            </a:r>
          </a:p>
          <a:p>
            <a:pPr marL="0" indent="0">
              <a:buNone/>
            </a:pPr>
            <a:r>
              <a:rPr lang="en-GB" sz="3100" dirty="0"/>
              <a:t>Innocent Fool</a:t>
            </a:r>
          </a:p>
          <a:p>
            <a:pPr marL="0" indent="0">
              <a:buNone/>
            </a:pPr>
            <a:r>
              <a:rPr lang="en-GB" sz="3100" dirty="0"/>
              <a:t>Natural Fool</a:t>
            </a:r>
          </a:p>
          <a:p>
            <a:pPr marL="0" indent="0">
              <a:buNone/>
            </a:pPr>
            <a:r>
              <a:rPr lang="en-GB" sz="3100" dirty="0"/>
              <a:t>Institutionalised </a:t>
            </a:r>
          </a:p>
          <a:p>
            <a:pPr marL="0" indent="0">
              <a:buNone/>
            </a:pPr>
            <a:r>
              <a:rPr lang="en-GB" sz="3100" dirty="0"/>
              <a:t>Changeling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681E7-E25B-46C4-8DCD-69442931EFDA}"/>
              </a:ext>
            </a:extLst>
          </p:cNvPr>
          <p:cNvSpPr txBox="1"/>
          <p:nvPr/>
        </p:nvSpPr>
        <p:spPr>
          <a:xfrm>
            <a:off x="4227443" y="1902797"/>
            <a:ext cx="740796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questions</a:t>
            </a:r>
          </a:p>
          <a:p>
            <a:endParaRPr lang="en-GB" sz="2400" dirty="0"/>
          </a:p>
          <a:p>
            <a:r>
              <a:rPr lang="en-GB" sz="2400" dirty="0"/>
              <a:t>Why did people in medieval society believe people with disabilities should be included in society?</a:t>
            </a:r>
          </a:p>
          <a:p>
            <a:endParaRPr lang="en-GB" sz="2400" dirty="0"/>
          </a:p>
          <a:p>
            <a:r>
              <a:rPr lang="en-GB" sz="2400" dirty="0"/>
              <a:t>Where did most people with learning disabilities live?</a:t>
            </a:r>
          </a:p>
          <a:p>
            <a:endParaRPr lang="en-GB" sz="2400" dirty="0"/>
          </a:p>
          <a:p>
            <a:r>
              <a:rPr lang="en-GB" sz="2400" dirty="0"/>
              <a:t>What did people believe a changeling was?</a:t>
            </a:r>
          </a:p>
          <a:p>
            <a:endParaRPr lang="en-GB" sz="2400" dirty="0"/>
          </a:p>
          <a:p>
            <a:r>
              <a:rPr lang="en-GB" sz="2400" dirty="0"/>
              <a:t>Why did rich nobles adopt ‘innocent’ or ‘natural’ fools?</a:t>
            </a:r>
          </a:p>
          <a:p>
            <a:endParaRPr lang="en-GB" sz="2400" dirty="0"/>
          </a:p>
          <a:p>
            <a:r>
              <a:rPr lang="en-GB" sz="2400" dirty="0"/>
              <a:t>What evidence is there they were meaningfully included?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4041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528</Words>
  <Application>Microsoft Office PowerPoint</Application>
  <PresentationFormat>Widescreen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Disabled? How have people with learning disabilities been seen by the societies in which they live?</vt:lpstr>
      <vt:lpstr>Lesson 1: Why learn the history of people with learning disabilities?</vt:lpstr>
      <vt:lpstr>Lesson 1: What is this enquiry about?</vt:lpstr>
      <vt:lpstr>  Lesson 2: How far were people with learning disabilities included in the prehistoric period?  </vt:lpstr>
      <vt:lpstr> Lesson 2: How far were people with learning disabilities included in the prehistoric period? </vt:lpstr>
      <vt:lpstr>  Lesson 3: Did Ancient Societies exclude people with learning disabilities?  </vt:lpstr>
      <vt:lpstr> Lesson 3: Did ancient societies exclude people with learning disabilities? </vt:lpstr>
      <vt:lpstr>Lesson 4: How fully were people with learning disabilities included in medieval and early modern society? </vt:lpstr>
      <vt:lpstr>Lesson 4: How fully were people with learning disabilities included in medieval and early modern society?  </vt:lpstr>
      <vt:lpstr> Lesson 5: What do Fanny and Thomas’ stories reveal about how far people with learning disabilities were included in 18th century society? </vt:lpstr>
      <vt:lpstr> Lesson 5: What do Fanny and Thomas’ stories reveal about how far people with learning disabilities were included in 18th century society? </vt:lpstr>
      <vt:lpstr>  Lesson 6: Why did 19th and 20th century societies lock away people with learning disabilities?  </vt:lpstr>
      <vt:lpstr> Lesson 6: Why did 19th and 20th century societies lock away people with learning disabilities? </vt:lpstr>
      <vt:lpstr> Lesson 7: Why did some societies in the 20th century try to get rid of people with learning disabilities? </vt:lpstr>
      <vt:lpstr> Lesson 7: Why did some societies in the 20th century try to get rid of people with learning disabilities? </vt:lpstr>
      <vt:lpstr>  Lesson 8: Back in the community? – how included are people with learning disabilities now?  </vt:lpstr>
      <vt:lpstr>  Lesson 8: Back in the community? – how included are people with learning disabilities now?  </vt:lpstr>
      <vt:lpstr> Lesson 8: Back into the community – how included are people with learning disabilities now?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Disabled? How have people with learning disabilities been seen by the societies in which they live?</dc:title>
  <dc:creator>Ben Newmark</dc:creator>
  <cp:lastModifiedBy>Ben Newmark</cp:lastModifiedBy>
  <cp:revision>29</cp:revision>
  <dcterms:created xsi:type="dcterms:W3CDTF">2021-02-25T13:18:52Z</dcterms:created>
  <dcterms:modified xsi:type="dcterms:W3CDTF">2021-02-27T13:31:07Z</dcterms:modified>
</cp:coreProperties>
</file>